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3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51" r:id="rId2"/>
  </p:sldMasterIdLst>
  <p:notesMasterIdLst>
    <p:notesMasterId r:id="rId9"/>
  </p:notesMasterIdLst>
  <p:sldIdLst>
    <p:sldId id="256" r:id="rId3"/>
    <p:sldId id="307" r:id="rId4"/>
    <p:sldId id="314" r:id="rId5"/>
    <p:sldId id="315" r:id="rId6"/>
    <p:sldId id="316" r:id="rId7"/>
    <p:sldId id="312" r:id="rId8"/>
  </p:sldIdLst>
  <p:sldSz cx="9144000" cy="6858000" type="screen4x3"/>
  <p:notesSz cx="7023100" cy="9269413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PGothic" pitchFamily="34" charset="-128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PGothic" pitchFamily="34" charset="-128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PGothic" pitchFamily="34" charset="-128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PGothic" pitchFamily="34" charset="-128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PGothic" pitchFamily="34" charset="-128"/>
        <a:cs typeface="Arial" pitchFamily="34" charset="0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PGothic" pitchFamily="34" charset="-128"/>
        <a:cs typeface="Arial" pitchFamily="34" charset="0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PGothic" pitchFamily="34" charset="-128"/>
        <a:cs typeface="Arial" pitchFamily="34" charset="0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PGothic" pitchFamily="34" charset="-128"/>
        <a:cs typeface="Arial" pitchFamily="34" charset="0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PGothic" pitchFamily="34" charset="-128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783" autoAdjust="0"/>
  </p:normalViewPr>
  <p:slideViewPr>
    <p:cSldViewPr>
      <p:cViewPr varScale="1">
        <p:scale>
          <a:sx n="82" d="100"/>
          <a:sy n="82" d="100"/>
        </p:scale>
        <p:origin x="917" y="6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1"/>
          <p:cNvSpPr>
            <a:spLocks noChangeArrowheads="1"/>
          </p:cNvSpPr>
          <p:nvPr/>
        </p:nvSpPr>
        <p:spPr bwMode="auto">
          <a:xfrm>
            <a:off x="0" y="0"/>
            <a:ext cx="7024688" cy="92710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93800" y="695325"/>
            <a:ext cx="4635500" cy="34766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Text Box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1675" y="4403725"/>
            <a:ext cx="5619750" cy="417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7398911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charset="0"/>
        <a:ea typeface="MS PGothic" pitchFamily="34" charset="-128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charset="0"/>
        <a:ea typeface="MS PGothic" pitchFamily="34" charset="-128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charset="0"/>
        <a:ea typeface="MS PGothic" pitchFamily="34" charset="-128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charset="0"/>
        <a:ea typeface="MS PGothic" pitchFamily="34" charset="-128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charset="0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Text Box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/>
          </p:nvPr>
        </p:nvSpPr>
        <p:spPr>
          <a:xfrm>
            <a:off x="3978275" y="8804275"/>
            <a:ext cx="3043238" cy="463550"/>
          </a:xfrm>
          <a:prstGeom prst="rect">
            <a:avLst/>
          </a:prstGeom>
          <a:noFill/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9pPr>
          </a:lstStyle>
          <a:p>
            <a:pPr eaLnBrk="1" hangingPunct="1">
              <a:buFont typeface="Times New Roman" pitchFamily="18" charset="0"/>
              <a:buNone/>
            </a:pPr>
            <a:fld id="{3C8E0B34-5E88-4AA5-9F11-5388C0C72756}" type="slidenum">
              <a:rPr lang="en-US" sz="1200">
                <a:solidFill>
                  <a:srgbClr val="000000"/>
                </a:solidFill>
              </a:rPr>
              <a:pPr eaLnBrk="1" hangingPunct="1">
                <a:buFont typeface="Times New Roman" pitchFamily="18" charset="0"/>
                <a:buNone/>
              </a:pPr>
              <a:t>2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31747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3800" y="695325"/>
            <a:ext cx="4635500" cy="34766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1748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01675" y="4403725"/>
            <a:ext cx="5619750" cy="407987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361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469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1979613" cy="58658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791200" cy="58658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4624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923213" cy="11414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3747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923213" cy="11414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524000"/>
            <a:ext cx="3884613" cy="45704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2813" y="1524000"/>
            <a:ext cx="3886200" cy="45704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9498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923213" cy="11414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524000"/>
            <a:ext cx="7923213" cy="22082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884613"/>
            <a:ext cx="7923213" cy="220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6094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6155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1682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5422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7663" y="1905000"/>
            <a:ext cx="4130675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0738" y="1905000"/>
            <a:ext cx="4132262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527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965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85015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9374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116671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06926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8825300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67596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8450" y="425450"/>
            <a:ext cx="2114550" cy="61277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425450"/>
            <a:ext cx="6191250" cy="61277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063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94875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3884613" cy="4570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2813" y="1524000"/>
            <a:ext cx="3886200" cy="4570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345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669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202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66911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29361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96777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463550" y="6394450"/>
            <a:ext cx="46482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7931725" indent="-37474525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en-GB" sz="1200" dirty="0" smtClean="0">
                <a:solidFill>
                  <a:schemeClr val="tx1"/>
                </a:solidFill>
                <a:latin typeface="Palatino" pitchFamily="18" charset="0"/>
                <a:cs typeface="Times New Roman" pitchFamily="18" charset="0"/>
              </a:rPr>
              <a:t>© David Kirk/NVIDIA and Wen-mei W. Hwu, 2007-2016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en-GB" sz="1200" dirty="0" smtClean="0">
                <a:solidFill>
                  <a:schemeClr val="tx1"/>
                </a:solidFill>
                <a:latin typeface="Palatino" pitchFamily="18" charset="0"/>
                <a:cs typeface="Times New Roman" pitchFamily="18" charset="0"/>
              </a:rPr>
              <a:t>ECE408/CS483, ECE 498AL, University of Illinois, Urbana-Champaign</a:t>
            </a:r>
          </a:p>
        </p:txBody>
      </p:sp>
      <p:sp>
        <p:nvSpPr>
          <p:cNvPr id="1027" name="Line 2"/>
          <p:cNvSpPr>
            <a:spLocks noChangeShapeType="1"/>
          </p:cNvSpPr>
          <p:nvPr/>
        </p:nvSpPr>
        <p:spPr bwMode="auto">
          <a:xfrm>
            <a:off x="304800" y="228600"/>
            <a:ext cx="1588" cy="6400800"/>
          </a:xfrm>
          <a:prstGeom prst="line">
            <a:avLst/>
          </a:prstGeom>
          <a:noFill/>
          <a:ln w="38160">
            <a:solidFill>
              <a:srgbClr val="3333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8" name="Line 3"/>
          <p:cNvSpPr>
            <a:spLocks noChangeShapeType="1"/>
          </p:cNvSpPr>
          <p:nvPr/>
        </p:nvSpPr>
        <p:spPr bwMode="auto">
          <a:xfrm>
            <a:off x="381000" y="228600"/>
            <a:ext cx="1588" cy="6400800"/>
          </a:xfrm>
          <a:prstGeom prst="line">
            <a:avLst/>
          </a:prstGeom>
          <a:noFill/>
          <a:ln w="3816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9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923213" cy="1141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30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24000"/>
            <a:ext cx="7923213" cy="4570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  <p:sldLayoutId id="2147483664" r:id="rId13"/>
    <p:sldLayoutId id="2147483665" r:id="rId14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MS PGothic" pitchFamily="34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charset="0"/>
          <a:ea typeface="MS PGothic" pitchFamily="34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charset="0"/>
          <a:ea typeface="MS PGothic" pitchFamily="34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charset="0"/>
          <a:ea typeface="MS PGothic" pitchFamily="34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charset="0"/>
          <a:ea typeface="MS PGothic" pitchFamily="34" charset="-128"/>
        </a:defRPr>
      </a:lvl5pPr>
      <a:lvl6pPr marL="1536700" indent="-2159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4400">
          <a:solidFill>
            <a:srgbClr val="000000"/>
          </a:solidFill>
          <a:latin typeface="Times New Roman" charset="0"/>
          <a:ea typeface="ＭＳ Ｐゴシック" charset="-128"/>
        </a:defRPr>
      </a:lvl6pPr>
      <a:lvl7pPr marL="1993900" indent="-2159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4400">
          <a:solidFill>
            <a:srgbClr val="000000"/>
          </a:solidFill>
          <a:latin typeface="Times New Roman" charset="0"/>
          <a:ea typeface="ＭＳ Ｐゴシック" charset="-128"/>
        </a:defRPr>
      </a:lvl7pPr>
      <a:lvl8pPr marL="2451100" indent="-2159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4400">
          <a:solidFill>
            <a:srgbClr val="000000"/>
          </a:solidFill>
          <a:latin typeface="Times New Roman" charset="0"/>
          <a:ea typeface="ＭＳ Ｐゴシック" charset="-128"/>
        </a:defRPr>
      </a:lvl8pPr>
      <a:lvl9pPr marL="2908300" indent="-2159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4400">
          <a:solidFill>
            <a:srgbClr val="000000"/>
          </a:solidFill>
          <a:latin typeface="Times New Roman" charset="0"/>
          <a:ea typeface="ＭＳ Ｐゴシック" charset="-128"/>
        </a:defRPr>
      </a:lvl9pPr>
    </p:titleStyle>
    <p:bodyStyle>
      <a:lvl1pPr marL="341313" indent="-341313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3200">
          <a:solidFill>
            <a:srgbClr val="000000"/>
          </a:solidFill>
          <a:latin typeface="+mn-lt"/>
          <a:ea typeface="MS PGothic" pitchFamily="34" charset="-128"/>
          <a:cs typeface="+mn-cs"/>
        </a:defRPr>
      </a:lvl1pPr>
      <a:lvl2pPr marL="741363" indent="-284163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800">
          <a:solidFill>
            <a:srgbClr val="000000"/>
          </a:solidFill>
          <a:latin typeface="+mn-lt"/>
          <a:ea typeface="MS PGothic" pitchFamily="34" charset="-128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400">
          <a:solidFill>
            <a:srgbClr val="000000"/>
          </a:solidFill>
          <a:latin typeface="+mn-lt"/>
          <a:ea typeface="MS PGothic" pitchFamily="34" charset="-128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000">
          <a:solidFill>
            <a:srgbClr val="000000"/>
          </a:solidFill>
          <a:latin typeface="+mn-lt"/>
          <a:ea typeface="MS PGothic" pitchFamily="34" charset="-128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  <a:ea typeface="MS PGothic" pitchFamily="34" charset="-128"/>
        </a:defRPr>
      </a:lvl5pPr>
      <a:lvl6pPr marL="25146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»"/>
        <a:defRPr sz="2000">
          <a:solidFill>
            <a:srgbClr val="000000"/>
          </a:solidFill>
          <a:latin typeface="+mn-lt"/>
          <a:ea typeface="ＭＳ Ｐゴシック" charset="-128"/>
        </a:defRPr>
      </a:lvl6pPr>
      <a:lvl7pPr marL="29718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»"/>
        <a:defRPr sz="2000">
          <a:solidFill>
            <a:srgbClr val="000000"/>
          </a:solidFill>
          <a:latin typeface="+mn-lt"/>
          <a:ea typeface="ＭＳ Ｐゴシック" charset="-128"/>
        </a:defRPr>
      </a:lvl7pPr>
      <a:lvl8pPr marL="34290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»"/>
        <a:defRPr sz="2000">
          <a:solidFill>
            <a:srgbClr val="000000"/>
          </a:solidFill>
          <a:latin typeface="+mn-lt"/>
          <a:ea typeface="ＭＳ Ｐゴシック" charset="-128"/>
        </a:defRPr>
      </a:lvl8pPr>
      <a:lvl9pPr marL="38862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»"/>
        <a:defRPr sz="2000">
          <a:solidFill>
            <a:srgbClr val="000000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425450"/>
            <a:ext cx="67056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dist="17961" dir="2700000" algn="ctr" rotWithShape="0">
              <a:schemeClr val="bg2">
                <a:alpha val="74998"/>
              </a:scheme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7663" y="1905000"/>
            <a:ext cx="8415337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2" name="Line 4"/>
          <p:cNvSpPr>
            <a:spLocks noChangeShapeType="1"/>
          </p:cNvSpPr>
          <p:nvPr/>
        </p:nvSpPr>
        <p:spPr bwMode="auto">
          <a:xfrm>
            <a:off x="381000" y="1600200"/>
            <a:ext cx="8382000" cy="0"/>
          </a:xfrm>
          <a:prstGeom prst="line">
            <a:avLst/>
          </a:prstGeom>
          <a:noFill/>
          <a:ln w="1270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700" b="1">
          <a:solidFill>
            <a:srgbClr val="000000"/>
          </a:solidFill>
          <a:latin typeface="+mj-lt"/>
          <a:ea typeface="MS PGothic" pitchFamily="34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700" b="1">
          <a:solidFill>
            <a:srgbClr val="000000"/>
          </a:solidFill>
          <a:latin typeface="Arial" charset="0"/>
          <a:ea typeface="MS PGothic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700" b="1">
          <a:solidFill>
            <a:srgbClr val="000000"/>
          </a:solidFill>
          <a:latin typeface="Arial" charset="0"/>
          <a:ea typeface="MS PGothic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700" b="1">
          <a:solidFill>
            <a:srgbClr val="000000"/>
          </a:solidFill>
          <a:latin typeface="Arial" charset="0"/>
          <a:ea typeface="MS PGothic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700" b="1">
          <a:solidFill>
            <a:srgbClr val="000000"/>
          </a:solidFill>
          <a:latin typeface="Arial" charset="0"/>
          <a:ea typeface="MS PGothic" pitchFamily="34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700" b="1">
          <a:solidFill>
            <a:srgbClr val="000000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700" b="1">
          <a:solidFill>
            <a:srgbClr val="000000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700" b="1">
          <a:solidFill>
            <a:srgbClr val="000000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700" b="1">
          <a:solidFill>
            <a:srgbClr val="0000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lnSpc>
          <a:spcPct val="110000"/>
        </a:lnSpc>
        <a:spcBef>
          <a:spcPts val="600"/>
        </a:spcBef>
        <a:spcAft>
          <a:spcPts val="600"/>
        </a:spcAft>
        <a:buClr>
          <a:srgbClr val="FF9900"/>
        </a:buClr>
        <a:buSzPct val="110000"/>
        <a:buChar char="•"/>
        <a:defRPr sz="3100">
          <a:solidFill>
            <a:srgbClr val="000000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0" fontAlgn="base" hangingPunct="0">
        <a:lnSpc>
          <a:spcPct val="110000"/>
        </a:lnSpc>
        <a:spcBef>
          <a:spcPts val="600"/>
        </a:spcBef>
        <a:spcAft>
          <a:spcPts val="600"/>
        </a:spcAft>
        <a:buClr>
          <a:srgbClr val="FF9900"/>
        </a:buClr>
        <a:buSzPct val="110000"/>
        <a:buFont typeface="Arial" pitchFamily="34" charset="0"/>
        <a:buChar char="–"/>
        <a:defRPr sz="2600">
          <a:solidFill>
            <a:srgbClr val="000000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lnSpc>
          <a:spcPct val="110000"/>
        </a:lnSpc>
        <a:spcBef>
          <a:spcPts val="600"/>
        </a:spcBef>
        <a:spcAft>
          <a:spcPts val="600"/>
        </a:spcAft>
        <a:buClr>
          <a:srgbClr val="FF9900"/>
        </a:buClr>
        <a:buSzPct val="110000"/>
        <a:buChar char="•"/>
        <a:defRPr sz="2100">
          <a:solidFill>
            <a:srgbClr val="000000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lnSpc>
          <a:spcPct val="110000"/>
        </a:lnSpc>
        <a:spcBef>
          <a:spcPts val="600"/>
        </a:spcBef>
        <a:spcAft>
          <a:spcPts val="600"/>
        </a:spcAft>
        <a:buClr>
          <a:srgbClr val="FF9900"/>
        </a:buClr>
        <a:buSzPct val="110000"/>
        <a:buFont typeface="Arial" pitchFamily="34" charset="0"/>
        <a:buChar char="–"/>
        <a:defRPr sz="2000">
          <a:solidFill>
            <a:srgbClr val="000000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lnSpc>
          <a:spcPct val="110000"/>
        </a:lnSpc>
        <a:spcBef>
          <a:spcPts val="600"/>
        </a:spcBef>
        <a:spcAft>
          <a:spcPts val="600"/>
        </a:spcAft>
        <a:buClr>
          <a:srgbClr val="FF9900"/>
        </a:buClr>
        <a:buSzPct val="110000"/>
        <a:buFont typeface="Arial" pitchFamily="34" charset="0"/>
        <a:buChar char="›"/>
        <a:defRPr sz="2000">
          <a:solidFill>
            <a:srgbClr val="000000"/>
          </a:solidFill>
          <a:latin typeface="+mn-lt"/>
          <a:ea typeface="MS PGothic" pitchFamily="34" charset="-128"/>
        </a:defRPr>
      </a:lvl5pPr>
      <a:lvl6pPr marL="2514600" indent="-228600" algn="l" rtl="0" fontAlgn="base">
        <a:lnSpc>
          <a:spcPct val="110000"/>
        </a:lnSpc>
        <a:spcBef>
          <a:spcPts val="600"/>
        </a:spcBef>
        <a:spcAft>
          <a:spcPts val="600"/>
        </a:spcAft>
        <a:buClr>
          <a:srgbClr val="FF9900"/>
        </a:buClr>
        <a:buSzPct val="110000"/>
        <a:buFont typeface="Arial" charset="0"/>
        <a:buChar char="›"/>
        <a:defRPr sz="2000">
          <a:solidFill>
            <a:srgbClr val="000000"/>
          </a:solidFill>
          <a:latin typeface="+mn-lt"/>
          <a:ea typeface="ＭＳ Ｐゴシック" charset="-128"/>
        </a:defRPr>
      </a:lvl6pPr>
      <a:lvl7pPr marL="2971800" indent="-228600" algn="l" rtl="0" fontAlgn="base">
        <a:lnSpc>
          <a:spcPct val="110000"/>
        </a:lnSpc>
        <a:spcBef>
          <a:spcPts val="600"/>
        </a:spcBef>
        <a:spcAft>
          <a:spcPts val="600"/>
        </a:spcAft>
        <a:buClr>
          <a:srgbClr val="FF9900"/>
        </a:buClr>
        <a:buSzPct val="110000"/>
        <a:buFont typeface="Arial" charset="0"/>
        <a:buChar char="›"/>
        <a:defRPr sz="2000">
          <a:solidFill>
            <a:srgbClr val="000000"/>
          </a:solidFill>
          <a:latin typeface="+mn-lt"/>
          <a:ea typeface="ＭＳ Ｐゴシック" charset="-128"/>
        </a:defRPr>
      </a:lvl7pPr>
      <a:lvl8pPr marL="3429000" indent="-228600" algn="l" rtl="0" fontAlgn="base">
        <a:lnSpc>
          <a:spcPct val="110000"/>
        </a:lnSpc>
        <a:spcBef>
          <a:spcPts val="600"/>
        </a:spcBef>
        <a:spcAft>
          <a:spcPts val="600"/>
        </a:spcAft>
        <a:buClr>
          <a:srgbClr val="FF9900"/>
        </a:buClr>
        <a:buSzPct val="110000"/>
        <a:buFont typeface="Arial" charset="0"/>
        <a:buChar char="›"/>
        <a:defRPr sz="2000">
          <a:solidFill>
            <a:srgbClr val="000000"/>
          </a:solidFill>
          <a:latin typeface="+mn-lt"/>
          <a:ea typeface="ＭＳ Ｐゴシック" charset="-128"/>
        </a:defRPr>
      </a:lvl8pPr>
      <a:lvl9pPr marL="3886200" indent="-228600" algn="l" rtl="0" fontAlgn="base">
        <a:lnSpc>
          <a:spcPct val="110000"/>
        </a:lnSpc>
        <a:spcBef>
          <a:spcPts val="600"/>
        </a:spcBef>
        <a:spcAft>
          <a:spcPts val="600"/>
        </a:spcAft>
        <a:buClr>
          <a:srgbClr val="FF9900"/>
        </a:buClr>
        <a:buSzPct val="110000"/>
        <a:buFont typeface="Arial" charset="0"/>
        <a:buChar char="›"/>
        <a:defRPr sz="2000">
          <a:solidFill>
            <a:srgbClr val="000000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1428750"/>
            <a:ext cx="8153400" cy="2859088"/>
          </a:xfrm>
        </p:spPr>
        <p:txBody>
          <a:bodyPr lIns="90000" tIns="46800" rIns="90000" bIns="46800"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ECE408 / CS483 Fall 2016</a:t>
            </a:r>
            <a:br>
              <a:rPr lang="en-US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dirty="0" smtClean="0"/>
              <a:t>Applied Parallel Programming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Lecture </a:t>
            </a:r>
            <a:r>
              <a:rPr lang="en-US" dirty="0" smtClean="0"/>
              <a:t>23: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>M</a:t>
            </a:r>
            <a:r>
              <a:rPr lang="en-GB" dirty="0" smtClean="0"/>
              <a:t>anaging Asynchronous Tasks</a:t>
            </a:r>
            <a:endParaRPr lang="en-GB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010400" y="6248400"/>
            <a:ext cx="1903413" cy="455613"/>
          </a:xfrm>
          <a:prstGeom prst="rect">
            <a:avLst/>
          </a:prstGeom>
          <a:noFill/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9pPr>
          </a:lstStyle>
          <a:p>
            <a:pPr eaLnBrk="1" hangingPunct="1">
              <a:buFont typeface="Times New Roman" pitchFamily="18" charset="0"/>
              <a:buNone/>
            </a:pPr>
            <a:fld id="{FA860356-DF3F-44DA-B501-80E189171EBE}" type="slidenum">
              <a:rPr lang="en-US" sz="1400">
                <a:solidFill>
                  <a:srgbClr val="000000"/>
                </a:solidFill>
              </a:rPr>
              <a:pPr eaLnBrk="1" hangingPunct="1">
                <a:buFont typeface="Times New Roman" pitchFamily="18" charset="0"/>
                <a:buNone/>
              </a:pPr>
              <a:t>2</a:t>
            </a:fld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10244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273050"/>
            <a:ext cx="8305800" cy="1054100"/>
          </a:xfrm>
        </p:spPr>
        <p:txBody>
          <a:bodyPr tIns="25200"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Streams (review)</a:t>
            </a:r>
            <a:endParaRPr lang="en-US" dirty="0" smtClean="0"/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187450"/>
            <a:ext cx="4343400" cy="4483100"/>
          </a:xfrm>
        </p:spPr>
        <p:txBody>
          <a:bodyPr/>
          <a:lstStyle/>
          <a:p>
            <a:pPr marL="341313" indent="-341313" eaLnBrk="1" hangingPunct="1">
              <a:buFont typeface="Times New Roman" pitchFamily="18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D</a:t>
            </a:r>
            <a:r>
              <a:rPr lang="en-US" dirty="0" smtClean="0"/>
              <a:t>evice requests made from the host code are put into a queue</a:t>
            </a:r>
          </a:p>
          <a:p>
            <a:pPr marL="741363" lvl="1" indent="-284163" eaLnBrk="1" hangingPunct="1">
              <a:buFont typeface="Times New Roman" pitchFamily="18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/>
              <a:t>Queue is read and processed asynchronously by the driver and device</a:t>
            </a:r>
          </a:p>
          <a:p>
            <a:pPr marL="741363" lvl="1" indent="-284163" eaLnBrk="1" hangingPunct="1">
              <a:buFont typeface="Times New Roman" pitchFamily="18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/>
              <a:t>Driver ensures that commands in the queue are processed in sequence.  Memory copies end before kernel launch, etc.</a:t>
            </a:r>
          </a:p>
        </p:txBody>
      </p:sp>
      <p:sp>
        <p:nvSpPr>
          <p:cNvPr id="10246" name="Text Box 3"/>
          <p:cNvSpPr txBox="1">
            <a:spLocks noChangeArrowheads="1"/>
          </p:cNvSpPr>
          <p:nvPr/>
        </p:nvSpPr>
        <p:spPr bwMode="auto">
          <a:xfrm>
            <a:off x="6699250" y="1144588"/>
            <a:ext cx="1530350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9pPr>
          </a:lstStyle>
          <a:p>
            <a:pPr eaLnBrk="1" hangingPunct="1"/>
            <a:r>
              <a:rPr lang="en-US">
                <a:solidFill>
                  <a:srgbClr val="000000"/>
                </a:solidFill>
              </a:rPr>
              <a:t>host thread</a:t>
            </a:r>
          </a:p>
        </p:txBody>
      </p:sp>
      <p:graphicFrame>
        <p:nvGraphicFramePr>
          <p:cNvPr id="11268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0860444"/>
              </p:ext>
            </p:extLst>
          </p:nvPr>
        </p:nvGraphicFramePr>
        <p:xfrm>
          <a:off x="7308850" y="2286000"/>
          <a:ext cx="469900" cy="2926000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469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5720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15" marB="45715"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20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15" marB="45715" anchor="ctr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20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15" marB="45715" anchor="ctr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20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15" marB="45715" anchor="ctr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20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15" marB="45715" anchor="ctr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20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15" marB="45715" anchor="ctr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20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15" marB="45715" anchor="ctr"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720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15" marB="45715" anchor="ctr" horzOverflow="overflow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0267" name="Line 38"/>
          <p:cNvSpPr>
            <a:spLocks noChangeShapeType="1"/>
          </p:cNvSpPr>
          <p:nvPr/>
        </p:nvSpPr>
        <p:spPr bwMode="auto">
          <a:xfrm>
            <a:off x="7543800" y="1600200"/>
            <a:ext cx="1588" cy="685800"/>
          </a:xfrm>
          <a:prstGeom prst="line">
            <a:avLst/>
          </a:prstGeom>
          <a:noFill/>
          <a:ln w="3672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8" name="Text Box 39"/>
          <p:cNvSpPr txBox="1">
            <a:spLocks noChangeArrowheads="1"/>
          </p:cNvSpPr>
          <p:nvPr/>
        </p:nvSpPr>
        <p:spPr bwMode="auto">
          <a:xfrm>
            <a:off x="5257800" y="1784350"/>
            <a:ext cx="17907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9pPr>
          </a:lstStyle>
          <a:p>
            <a:pPr eaLnBrk="1" hangingPunct="1"/>
            <a:r>
              <a:rPr lang="en-US" dirty="0" err="1" smtClean="0">
                <a:solidFill>
                  <a:srgbClr val="000000"/>
                </a:solidFill>
              </a:rPr>
              <a:t>cudaMemcpy</a:t>
            </a:r>
            <a:endParaRPr lang="en-US" dirty="0">
              <a:solidFill>
                <a:srgbClr val="000000"/>
              </a:solidFill>
            </a:endParaRPr>
          </a:p>
          <a:p>
            <a:pPr eaLnBrk="1" hangingPunct="1"/>
            <a:r>
              <a:rPr lang="en-US" dirty="0" smtClean="0">
                <a:solidFill>
                  <a:srgbClr val="000000"/>
                </a:solidFill>
              </a:rPr>
              <a:t>Kernel launch</a:t>
            </a:r>
            <a:endParaRPr lang="en-US" dirty="0">
              <a:solidFill>
                <a:srgbClr val="000000"/>
              </a:solidFill>
            </a:endParaRPr>
          </a:p>
          <a:p>
            <a:pPr eaLnBrk="1" hangingPunct="1"/>
            <a:r>
              <a:rPr lang="en-US" dirty="0">
                <a:solidFill>
                  <a:srgbClr val="000000"/>
                </a:solidFill>
              </a:rPr>
              <a:t>sync</a:t>
            </a:r>
          </a:p>
        </p:txBody>
      </p:sp>
      <p:sp>
        <p:nvSpPr>
          <p:cNvPr id="10269" name="Text Box 40"/>
          <p:cNvSpPr txBox="1">
            <a:spLocks noChangeArrowheads="1"/>
          </p:cNvSpPr>
          <p:nvPr/>
        </p:nvSpPr>
        <p:spPr bwMode="auto">
          <a:xfrm>
            <a:off x="8001000" y="3429000"/>
            <a:ext cx="619125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9pPr>
          </a:lstStyle>
          <a:p>
            <a:pPr eaLnBrk="1" hangingPunct="1"/>
            <a:r>
              <a:rPr lang="en-US">
                <a:solidFill>
                  <a:srgbClr val="000000"/>
                </a:solidFill>
              </a:rPr>
              <a:t>fifo</a:t>
            </a:r>
          </a:p>
        </p:txBody>
      </p:sp>
      <p:sp>
        <p:nvSpPr>
          <p:cNvPr id="10270" name="Text Box 41"/>
          <p:cNvSpPr txBox="1">
            <a:spLocks noChangeArrowheads="1"/>
          </p:cNvSpPr>
          <p:nvPr/>
        </p:nvSpPr>
        <p:spPr bwMode="auto">
          <a:xfrm>
            <a:off x="6673850" y="5943600"/>
            <a:ext cx="178435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cs typeface="Lucida Sans Unicode" pitchFamily="34" charset="0"/>
              </a:defRPr>
            </a:lvl9pPr>
          </a:lstStyle>
          <a:p>
            <a:pPr eaLnBrk="1" hangingPunct="1"/>
            <a:r>
              <a:rPr lang="en-US">
                <a:solidFill>
                  <a:srgbClr val="000000"/>
                </a:solidFill>
              </a:rPr>
              <a:t>device driver</a:t>
            </a:r>
          </a:p>
        </p:txBody>
      </p:sp>
      <p:sp>
        <p:nvSpPr>
          <p:cNvPr id="10271" name="Line 42"/>
          <p:cNvSpPr>
            <a:spLocks noChangeShapeType="1"/>
          </p:cNvSpPr>
          <p:nvPr/>
        </p:nvSpPr>
        <p:spPr bwMode="auto">
          <a:xfrm>
            <a:off x="7543800" y="5257800"/>
            <a:ext cx="1588" cy="685800"/>
          </a:xfrm>
          <a:prstGeom prst="line">
            <a:avLst/>
          </a:prstGeom>
          <a:noFill/>
          <a:ln w="3672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50632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Asynchronous Execution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1" y="2133600"/>
            <a:ext cx="8381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Host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" y="5562600"/>
            <a:ext cx="10550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Device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 bwMode="auto">
          <a:xfrm flipV="1">
            <a:off x="1588497" y="2362200"/>
            <a:ext cx="7250703" cy="4465"/>
          </a:xfrm>
          <a:prstGeom prst="straightConnector1">
            <a:avLst/>
          </a:prstGeom>
          <a:solidFill>
            <a:srgbClr val="00B8FF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7994618" y="1853418"/>
            <a:ext cx="7296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time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 bwMode="auto">
          <a:xfrm>
            <a:off x="1676400" y="5867400"/>
            <a:ext cx="7074897" cy="0"/>
          </a:xfrm>
          <a:prstGeom prst="straightConnector1">
            <a:avLst/>
          </a:prstGeom>
          <a:solidFill>
            <a:srgbClr val="00B8FF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aphicFrame>
        <p:nvGraphicFramePr>
          <p:cNvPr id="13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6742667"/>
              </p:ext>
            </p:extLst>
          </p:nvPr>
        </p:nvGraphicFramePr>
        <p:xfrm>
          <a:off x="1822449" y="2797785"/>
          <a:ext cx="469900" cy="2560250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469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5720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15" marB="45715"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20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15" marB="45715" anchor="ctr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20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15" marB="45715" anchor="ctr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20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15" marB="45715" anchor="ctr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20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15" marB="45715" anchor="ctr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20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15" marB="45715" anchor="ctr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2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A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15" marB="45715" anchor="ctr"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cxnSp>
        <p:nvCxnSpPr>
          <p:cNvPr id="15" name="Straight Connector 14"/>
          <p:cNvCxnSpPr/>
          <p:nvPr/>
        </p:nvCxnSpPr>
        <p:spPr bwMode="auto">
          <a:xfrm>
            <a:off x="2057400" y="2169467"/>
            <a:ext cx="0" cy="385465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/>
          <p:nvPr/>
        </p:nvCxnSpPr>
        <p:spPr bwMode="auto">
          <a:xfrm>
            <a:off x="2652149" y="2180778"/>
            <a:ext cx="0" cy="385465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" name="TextBox 16"/>
          <p:cNvSpPr txBox="1"/>
          <p:nvPr/>
        </p:nvSpPr>
        <p:spPr>
          <a:xfrm rot="5400000">
            <a:off x="1649339" y="1468229"/>
            <a:ext cx="81612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Copy A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 rot="5400000">
            <a:off x="2244474" y="1509250"/>
            <a:ext cx="8162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Copy B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19" name="Straight Connector 18"/>
          <p:cNvCxnSpPr/>
          <p:nvPr/>
        </p:nvCxnSpPr>
        <p:spPr bwMode="auto">
          <a:xfrm>
            <a:off x="3247799" y="2180779"/>
            <a:ext cx="0" cy="385465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TextBox 19"/>
          <p:cNvSpPr txBox="1"/>
          <p:nvPr/>
        </p:nvSpPr>
        <p:spPr>
          <a:xfrm rot="5400000">
            <a:off x="3342552" y="1490957"/>
            <a:ext cx="8162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Copy C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 rot="5400000">
            <a:off x="2875742" y="1479479"/>
            <a:ext cx="7441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Kernel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22" name="Straight Connector 21"/>
          <p:cNvCxnSpPr/>
          <p:nvPr/>
        </p:nvCxnSpPr>
        <p:spPr bwMode="auto">
          <a:xfrm>
            <a:off x="3750676" y="2169222"/>
            <a:ext cx="0" cy="385465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/>
          <p:cNvCxnSpPr/>
          <p:nvPr/>
        </p:nvCxnSpPr>
        <p:spPr bwMode="auto">
          <a:xfrm>
            <a:off x="3172200" y="5661267"/>
            <a:ext cx="0" cy="385465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TextBox 25"/>
          <p:cNvSpPr txBox="1"/>
          <p:nvPr/>
        </p:nvSpPr>
        <p:spPr>
          <a:xfrm rot="5400000">
            <a:off x="2760919" y="6294450"/>
            <a:ext cx="816121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Copy A</a:t>
            </a:r>
            <a:endParaRPr lang="en-US" sz="1600" dirty="0">
              <a:solidFill>
                <a:schemeClr val="tx1"/>
              </a:solidFill>
            </a:endParaRPr>
          </a:p>
        </p:txBody>
      </p:sp>
      <p:graphicFrame>
        <p:nvGraphicFramePr>
          <p:cNvPr id="27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1180179"/>
              </p:ext>
            </p:extLst>
          </p:nvPr>
        </p:nvGraphicFramePr>
        <p:xfrm>
          <a:off x="2395164" y="2797785"/>
          <a:ext cx="469900" cy="2560250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469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5720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15" marB="45715"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20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15" marB="45715" anchor="ctr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20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15" marB="45715" anchor="ctr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20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15" marB="45715" anchor="ctr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20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15" marB="45715" anchor="ctr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2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B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15" marB="45715" anchor="ctr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2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A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15" marB="45715" anchor="ctr"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28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9131732"/>
              </p:ext>
            </p:extLst>
          </p:nvPr>
        </p:nvGraphicFramePr>
        <p:xfrm>
          <a:off x="2988677" y="2804723"/>
          <a:ext cx="469900" cy="2560250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469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5720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15" marB="45715"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20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15" marB="45715" anchor="ctr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20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15" marB="45715" anchor="ctr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20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15" marB="45715" anchor="ctr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20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15" marB="45715" anchor="ctr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2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K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15" marB="45715" anchor="ctr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2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B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15" marB="45715" anchor="ctr"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29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1931755"/>
              </p:ext>
            </p:extLst>
          </p:nvPr>
        </p:nvGraphicFramePr>
        <p:xfrm>
          <a:off x="3581399" y="2804723"/>
          <a:ext cx="469900" cy="2560250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469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5720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15" marB="45715"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20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15" marB="45715" anchor="ctr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20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15" marB="45715" anchor="ctr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20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15" marB="45715" anchor="ctr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2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C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15" marB="45715" anchor="ctr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2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K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15" marB="45715" anchor="ctr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2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B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15" marB="45715" anchor="ctr"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cxnSp>
        <p:nvCxnSpPr>
          <p:cNvPr id="30" name="Straight Connector 29"/>
          <p:cNvCxnSpPr/>
          <p:nvPr/>
        </p:nvCxnSpPr>
        <p:spPr bwMode="auto">
          <a:xfrm>
            <a:off x="4363497" y="5661267"/>
            <a:ext cx="0" cy="385465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1" name="TextBox 30"/>
          <p:cNvSpPr txBox="1"/>
          <p:nvPr/>
        </p:nvSpPr>
        <p:spPr>
          <a:xfrm rot="5400000">
            <a:off x="3952152" y="6294450"/>
            <a:ext cx="816249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Copy B</a:t>
            </a:r>
            <a:endParaRPr lang="en-US" sz="1600" dirty="0">
              <a:solidFill>
                <a:schemeClr val="tx1"/>
              </a:solidFill>
            </a:endParaRPr>
          </a:p>
        </p:txBody>
      </p:sp>
      <p:graphicFrame>
        <p:nvGraphicFramePr>
          <p:cNvPr id="32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8852223"/>
              </p:ext>
            </p:extLst>
          </p:nvPr>
        </p:nvGraphicFramePr>
        <p:xfrm>
          <a:off x="4192365" y="2804723"/>
          <a:ext cx="469900" cy="2560250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469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5720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15" marB="45715"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20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15" marB="45715" anchor="ctr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20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15" marB="45715" anchor="ctr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20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15" marB="45715" anchor="ctr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20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15" marB="45715" anchor="ctr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2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C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15" marB="45715" anchor="ctr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2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K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15" marB="45715" anchor="ctr"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cxnSp>
        <p:nvCxnSpPr>
          <p:cNvPr id="33" name="Straight Connector 32"/>
          <p:cNvCxnSpPr/>
          <p:nvPr/>
        </p:nvCxnSpPr>
        <p:spPr bwMode="auto">
          <a:xfrm>
            <a:off x="5410200" y="5670137"/>
            <a:ext cx="0" cy="385465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4" name="TextBox 33"/>
          <p:cNvSpPr txBox="1"/>
          <p:nvPr/>
        </p:nvSpPr>
        <p:spPr>
          <a:xfrm rot="5400000">
            <a:off x="5038143" y="6249512"/>
            <a:ext cx="7441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Kernel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 rot="5400000">
            <a:off x="6068875" y="6296383"/>
            <a:ext cx="8162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Copy C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36" name="Straight Connector 35"/>
          <p:cNvCxnSpPr/>
          <p:nvPr/>
        </p:nvCxnSpPr>
        <p:spPr bwMode="auto">
          <a:xfrm>
            <a:off x="6477000" y="5651105"/>
            <a:ext cx="0" cy="385465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7" name="TextBox 36"/>
          <p:cNvSpPr txBox="1"/>
          <p:nvPr/>
        </p:nvSpPr>
        <p:spPr>
          <a:xfrm rot="5400000">
            <a:off x="3721131" y="1482332"/>
            <a:ext cx="10470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Print C???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38" name="Straight Connector 37"/>
          <p:cNvCxnSpPr/>
          <p:nvPr/>
        </p:nvCxnSpPr>
        <p:spPr bwMode="auto">
          <a:xfrm>
            <a:off x="4244670" y="2160597"/>
            <a:ext cx="0" cy="385465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9" name="TextBox 38"/>
          <p:cNvSpPr txBox="1"/>
          <p:nvPr/>
        </p:nvSpPr>
        <p:spPr>
          <a:xfrm rot="5400000">
            <a:off x="6319136" y="2520157"/>
            <a:ext cx="2667718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C available for print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 rot="5400000">
            <a:off x="7164573" y="6340030"/>
            <a:ext cx="6286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D</a:t>
            </a:r>
            <a:r>
              <a:rPr lang="en-US" sz="1600" dirty="0" smtClean="0">
                <a:solidFill>
                  <a:schemeClr val="tx1"/>
                </a:solidFill>
              </a:rPr>
              <a:t>one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41" name="Straight Connector 40"/>
          <p:cNvCxnSpPr/>
          <p:nvPr/>
        </p:nvCxnSpPr>
        <p:spPr bwMode="auto">
          <a:xfrm>
            <a:off x="7478922" y="5694752"/>
            <a:ext cx="0" cy="385465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aphicFrame>
        <p:nvGraphicFramePr>
          <p:cNvPr id="42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8231513"/>
              </p:ext>
            </p:extLst>
          </p:nvPr>
        </p:nvGraphicFramePr>
        <p:xfrm>
          <a:off x="5191322" y="2804723"/>
          <a:ext cx="469900" cy="2560250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469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5720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15" marB="45715"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20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15" marB="45715" anchor="ctr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20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15" marB="45715" anchor="ctr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20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15" marB="45715" anchor="ctr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20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15" marB="45715" anchor="ctr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20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15" marB="45715" anchor="ctr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2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C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15" marB="45715" anchor="ctr"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43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6940699"/>
              </p:ext>
            </p:extLst>
          </p:nvPr>
        </p:nvGraphicFramePr>
        <p:xfrm>
          <a:off x="6257832" y="2797785"/>
          <a:ext cx="469900" cy="2560250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469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5720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15" marB="45715"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20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15" marB="45715" anchor="ctr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20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15" marB="45715" anchor="ctr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20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15" marB="45715" anchor="ctr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20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15" marB="45715" anchor="ctr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20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15" marB="45715" anchor="ctr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20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15" marB="45715" anchor="ctr"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cxnSp>
        <p:nvCxnSpPr>
          <p:cNvPr id="45" name="Straight Arrow Connector 44"/>
          <p:cNvCxnSpPr/>
          <p:nvPr/>
        </p:nvCxnSpPr>
        <p:spPr bwMode="auto">
          <a:xfrm>
            <a:off x="2057399" y="2595265"/>
            <a:ext cx="61491" cy="2586335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6" name="Straight Arrow Connector 45"/>
          <p:cNvCxnSpPr/>
          <p:nvPr/>
        </p:nvCxnSpPr>
        <p:spPr bwMode="auto">
          <a:xfrm>
            <a:off x="2647947" y="2596017"/>
            <a:ext cx="52540" cy="2202602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8" name="Straight Arrow Connector 47"/>
          <p:cNvCxnSpPr/>
          <p:nvPr/>
        </p:nvCxnSpPr>
        <p:spPr bwMode="auto">
          <a:xfrm>
            <a:off x="3240669" y="2598932"/>
            <a:ext cx="97588" cy="2199687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0" name="Straight Arrow Connector 49"/>
          <p:cNvCxnSpPr/>
          <p:nvPr/>
        </p:nvCxnSpPr>
        <p:spPr bwMode="auto">
          <a:xfrm>
            <a:off x="2630114" y="5257800"/>
            <a:ext cx="531895" cy="351372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2" name="Straight Arrow Connector 51"/>
          <p:cNvCxnSpPr/>
          <p:nvPr/>
        </p:nvCxnSpPr>
        <p:spPr bwMode="auto">
          <a:xfrm>
            <a:off x="3919954" y="5257800"/>
            <a:ext cx="401804" cy="365401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5" name="Straight Arrow Connector 54"/>
          <p:cNvCxnSpPr/>
          <p:nvPr/>
        </p:nvCxnSpPr>
        <p:spPr bwMode="auto">
          <a:xfrm>
            <a:off x="4529554" y="5240882"/>
            <a:ext cx="880646" cy="382319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7" name="Straight Arrow Connector 56"/>
          <p:cNvCxnSpPr/>
          <p:nvPr/>
        </p:nvCxnSpPr>
        <p:spPr bwMode="auto">
          <a:xfrm>
            <a:off x="5462041" y="5250772"/>
            <a:ext cx="927548" cy="372429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6" name="TextBox 65"/>
          <p:cNvSpPr txBox="1"/>
          <p:nvPr/>
        </p:nvSpPr>
        <p:spPr>
          <a:xfrm>
            <a:off x="7876079" y="5384280"/>
            <a:ext cx="7296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time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8" name="Straight Arrow Connector 67"/>
          <p:cNvCxnSpPr/>
          <p:nvPr/>
        </p:nvCxnSpPr>
        <p:spPr bwMode="auto">
          <a:xfrm>
            <a:off x="3750676" y="2595265"/>
            <a:ext cx="65673" cy="1824335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727374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20" grpId="0"/>
      <p:bldP spid="20" grpId="1"/>
      <p:bldP spid="21" grpId="0"/>
      <p:bldP spid="37" grpId="0"/>
      <p:bldP spid="3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Host-Device Synchronization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cudaStreamSynchronize</a:t>
            </a:r>
            <a:r>
              <a:rPr lang="en-US" dirty="0" smtClean="0"/>
              <a:t>( stream )</a:t>
            </a:r>
          </a:p>
          <a:p>
            <a:pPr lvl="1"/>
            <a:r>
              <a:rPr lang="en-US" dirty="0" smtClean="0"/>
              <a:t>The host blocks its execution until the queue of the specified stream is empty and all stream tasks complete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49006" y="4891732"/>
            <a:ext cx="8381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Host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 bwMode="auto">
          <a:xfrm flipV="1">
            <a:off x="1551702" y="5120332"/>
            <a:ext cx="7250703" cy="4465"/>
          </a:xfrm>
          <a:prstGeom prst="straightConnector1">
            <a:avLst/>
          </a:prstGeom>
          <a:solidFill>
            <a:srgbClr val="00B8FF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" name="TextBox 5"/>
          <p:cNvSpPr txBox="1"/>
          <p:nvPr/>
        </p:nvSpPr>
        <p:spPr>
          <a:xfrm>
            <a:off x="7957823" y="4611550"/>
            <a:ext cx="7296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time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2020605" y="4927599"/>
            <a:ext cx="0" cy="385465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7"/>
          <p:cNvCxnSpPr/>
          <p:nvPr/>
        </p:nvCxnSpPr>
        <p:spPr bwMode="auto">
          <a:xfrm>
            <a:off x="2615354" y="4938910"/>
            <a:ext cx="0" cy="385465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" name="TextBox 8"/>
          <p:cNvSpPr txBox="1"/>
          <p:nvPr/>
        </p:nvSpPr>
        <p:spPr>
          <a:xfrm rot="5400000">
            <a:off x="1612544" y="4226361"/>
            <a:ext cx="81612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Copy A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 rot="5400000">
            <a:off x="2207679" y="4267382"/>
            <a:ext cx="8162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Copy B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 bwMode="auto">
          <a:xfrm>
            <a:off x="3211004" y="4938911"/>
            <a:ext cx="0" cy="385465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" name="TextBox 11"/>
          <p:cNvSpPr txBox="1"/>
          <p:nvPr/>
        </p:nvSpPr>
        <p:spPr>
          <a:xfrm rot="5400000">
            <a:off x="3305757" y="4249089"/>
            <a:ext cx="8162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Copy C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 rot="5400000">
            <a:off x="2838947" y="4237611"/>
            <a:ext cx="7441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Kernel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 bwMode="auto">
          <a:xfrm>
            <a:off x="3713881" y="4927354"/>
            <a:ext cx="0" cy="385465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TextBox 14"/>
          <p:cNvSpPr txBox="1"/>
          <p:nvPr/>
        </p:nvSpPr>
        <p:spPr>
          <a:xfrm rot="5400000">
            <a:off x="6976139" y="4371277"/>
            <a:ext cx="77296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Print C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 bwMode="auto">
          <a:xfrm>
            <a:off x="4207875" y="4918729"/>
            <a:ext cx="0" cy="385465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" name="TextBox 16"/>
          <p:cNvSpPr txBox="1"/>
          <p:nvPr/>
        </p:nvSpPr>
        <p:spPr>
          <a:xfrm rot="5400000">
            <a:off x="3165028" y="4657214"/>
            <a:ext cx="2103461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600" dirty="0" err="1" smtClean="0">
                <a:solidFill>
                  <a:schemeClr val="tx1"/>
                </a:solidFill>
              </a:rPr>
              <a:t>cuddStremSynchronize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3354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Accurate Timing with Events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 err="1" smtClean="0"/>
              <a:t>cudaEvent_t</a:t>
            </a:r>
            <a:r>
              <a:rPr lang="en-US" sz="2800" dirty="0" smtClean="0"/>
              <a:t>	start, stop;</a:t>
            </a:r>
          </a:p>
          <a:p>
            <a:pPr marL="0" indent="0">
              <a:buNone/>
            </a:pPr>
            <a:r>
              <a:rPr lang="en-US" sz="2800" dirty="0" err="1" smtClean="0"/>
              <a:t>cudaEventCreate</a:t>
            </a:r>
            <a:r>
              <a:rPr lang="en-US" sz="2800" dirty="0" smtClean="0"/>
              <a:t>( &amp;start);</a:t>
            </a:r>
          </a:p>
          <a:p>
            <a:pPr marL="0" indent="0">
              <a:buNone/>
            </a:pPr>
            <a:r>
              <a:rPr lang="en-US" sz="2800" dirty="0" err="1" smtClean="0"/>
              <a:t>cudaEventCreate</a:t>
            </a:r>
            <a:r>
              <a:rPr lang="en-US" sz="2800" dirty="0" smtClean="0"/>
              <a:t>( &amp;stop);</a:t>
            </a:r>
          </a:p>
          <a:p>
            <a:pPr marL="0" indent="0">
              <a:buNone/>
            </a:pPr>
            <a:r>
              <a:rPr lang="en-US" sz="2800" dirty="0" err="1" smtClean="0"/>
              <a:t>cudaEventRecord</a:t>
            </a:r>
            <a:r>
              <a:rPr lang="en-US" sz="2800" dirty="0" smtClean="0"/>
              <a:t>( start, stream);</a:t>
            </a:r>
          </a:p>
          <a:p>
            <a:pPr marL="0" indent="0">
              <a:buNone/>
            </a:pPr>
            <a:r>
              <a:rPr lang="en-US" sz="2800" dirty="0" smtClean="0"/>
              <a:t>// GPU tasks for stream</a:t>
            </a:r>
            <a:endParaRPr lang="en-US" sz="2800" dirty="0"/>
          </a:p>
          <a:p>
            <a:pPr marL="0" indent="0">
              <a:buNone/>
            </a:pPr>
            <a:r>
              <a:rPr lang="en-US" sz="2800" dirty="0" err="1" smtClean="0"/>
              <a:t>cudaEventRecord</a:t>
            </a:r>
            <a:r>
              <a:rPr lang="en-US" sz="2800" dirty="0" smtClean="0"/>
              <a:t>(stop, stream);</a:t>
            </a:r>
            <a:endParaRPr lang="en-US" sz="2800" dirty="0"/>
          </a:p>
          <a:p>
            <a:pPr marL="0" indent="0">
              <a:buNone/>
            </a:pPr>
            <a:r>
              <a:rPr lang="en-US" sz="2800" dirty="0" err="1" smtClean="0"/>
              <a:t>cudaEventSynchronize</a:t>
            </a:r>
            <a:r>
              <a:rPr lang="en-US" sz="2800" dirty="0" smtClean="0"/>
              <a:t>( stop);</a:t>
            </a:r>
          </a:p>
          <a:p>
            <a:pPr marL="0" indent="0">
              <a:buNone/>
            </a:pPr>
            <a:r>
              <a:rPr lang="en-US" sz="2800" dirty="0" err="1" smtClean="0"/>
              <a:t>cudaEventElapsedTime</a:t>
            </a:r>
            <a:r>
              <a:rPr lang="en-US" sz="2800" dirty="0" smtClean="0"/>
              <a:t>( &amp;</a:t>
            </a:r>
            <a:r>
              <a:rPr lang="en-US" sz="2800" dirty="0" err="1" smtClean="0"/>
              <a:t>elapsedTime</a:t>
            </a:r>
            <a:r>
              <a:rPr lang="en-US" sz="2800" dirty="0" smtClean="0"/>
              <a:t>, start, stop);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9771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Any Questions?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873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FFFFFF"/>
      </a:dk2>
      <a:lt2>
        <a:srgbClr val="FFCC33"/>
      </a:lt2>
      <a:accent1>
        <a:srgbClr val="FF6633"/>
      </a:accent1>
      <a:accent2>
        <a:srgbClr val="B9D300"/>
      </a:accent2>
      <a:accent3>
        <a:srgbClr val="FFFFFF"/>
      </a:accent3>
      <a:accent4>
        <a:srgbClr val="000000"/>
      </a:accent4>
      <a:accent5>
        <a:srgbClr val="FFB8AD"/>
      </a:accent5>
      <a:accent6>
        <a:srgbClr val="A7BF00"/>
      </a:accent6>
      <a:hlink>
        <a:srgbClr val="62BD19"/>
      </a:hlink>
      <a:folHlink>
        <a:srgbClr val="993399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FFFFFF"/>
        </a:dk2>
        <a:lt2>
          <a:srgbClr val="FFCC33"/>
        </a:lt2>
        <a:accent1>
          <a:srgbClr val="FF6633"/>
        </a:accent1>
        <a:accent2>
          <a:srgbClr val="B9D300"/>
        </a:accent2>
        <a:accent3>
          <a:srgbClr val="FFFFFF"/>
        </a:accent3>
        <a:accent4>
          <a:srgbClr val="000000"/>
        </a:accent4>
        <a:accent5>
          <a:srgbClr val="FFB8AD"/>
        </a:accent5>
        <a:accent6>
          <a:srgbClr val="A7BF00"/>
        </a:accent6>
        <a:hlink>
          <a:srgbClr val="62BD19"/>
        </a:hlink>
        <a:folHlink>
          <a:srgbClr val="99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CF7E5701C07FE4C88726E33167A9651" ma:contentTypeVersion="0" ma:contentTypeDescription="Create a new document." ma:contentTypeScope="" ma:versionID="0822269d8b3b0ff3f160990b0f3be284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8FC078D-3140-40B8-B373-AE9CB5731789}"/>
</file>

<file path=customXml/itemProps2.xml><?xml version="1.0" encoding="utf-8"?>
<ds:datastoreItem xmlns:ds="http://schemas.openxmlformats.org/officeDocument/2006/customXml" ds:itemID="{06ACA33C-9361-48AA-A621-80396834C59B}"/>
</file>

<file path=customXml/itemProps3.xml><?xml version="1.0" encoding="utf-8"?>
<ds:datastoreItem xmlns:ds="http://schemas.openxmlformats.org/officeDocument/2006/customXml" ds:itemID="{C108F64E-CE0A-4928-B8CE-E104D8EACFD1}"/>
</file>

<file path=docProps/app.xml><?xml version="1.0" encoding="utf-8"?>
<Properties xmlns="http://schemas.openxmlformats.org/officeDocument/2006/extended-properties" xmlns:vt="http://schemas.openxmlformats.org/officeDocument/2006/docPropsVTypes">
  <TotalTime>30917</TotalTime>
  <Words>148</Words>
  <Application>Microsoft Office PowerPoint</Application>
  <PresentationFormat>On-screen Show (4:3)</PresentationFormat>
  <Paragraphs>61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ＭＳ Ｐゴシック</vt:lpstr>
      <vt:lpstr>ＭＳ Ｐゴシック</vt:lpstr>
      <vt:lpstr>Arial</vt:lpstr>
      <vt:lpstr>Lucida Sans Unicode</vt:lpstr>
      <vt:lpstr>Palatino</vt:lpstr>
      <vt:lpstr>StarSymbol</vt:lpstr>
      <vt:lpstr>Times New Roman</vt:lpstr>
      <vt:lpstr>Default Design</vt:lpstr>
      <vt:lpstr>Custom Design</vt:lpstr>
      <vt:lpstr>ECE408 / CS483 Fall 2016  Applied Parallel Programming   Lecture 23:  Managing Asynchronous Tasks</vt:lpstr>
      <vt:lpstr>Streams (review)</vt:lpstr>
      <vt:lpstr>Asynchronous Execution</vt:lpstr>
      <vt:lpstr>Host-Device Synchronization</vt:lpstr>
      <vt:lpstr>Accurate Timing with Events </vt:lpstr>
      <vt:lpstr>Any 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498AL  Lecture 4:  GPU as part of the PC Architecture</dc:title>
  <dc:creator>Wen-mei Hwu</dc:creator>
  <cp:lastModifiedBy>Wen-mei Hwu</cp:lastModifiedBy>
  <cp:revision>79</cp:revision>
  <dcterms:created xsi:type="dcterms:W3CDTF">2010-02-09T04:41:45Z</dcterms:created>
  <dcterms:modified xsi:type="dcterms:W3CDTF">2016-11-08T19:50:49Z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0x010100FCF7E5701C07FE4C88726E33167A9651</vt:lpwstr>
  </property>
</Properties>
</file>